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70" r:id="rId3"/>
    <p:sldId id="258" r:id="rId4"/>
    <p:sldId id="259" r:id="rId5"/>
    <p:sldId id="271" r:id="rId6"/>
    <p:sldId id="263" r:id="rId7"/>
    <p:sldId id="264" r:id="rId8"/>
    <p:sldId id="265" r:id="rId9"/>
    <p:sldId id="266" r:id="rId10"/>
    <p:sldId id="268" r:id="rId11"/>
    <p:sldId id="269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אלי צודקוביץ" initials="אצ" lastIdx="1" clrIdx="0">
    <p:extLst>
      <p:ext uri="{19B8F6BF-5375-455C-9EA6-DF929625EA0E}">
        <p15:presenceInfo xmlns:p15="http://schemas.microsoft.com/office/powerpoint/2012/main" userId="bddffbf135e43e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DEC65-87BB-4CE9-BE7F-B3FFFB0750A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00EF95D3-9C90-4FA5-809D-1F2B24452D0F}">
      <dgm:prSet phldrT="[טקסט]" custT="1"/>
      <dgm:spPr/>
      <dgm:t>
        <a:bodyPr/>
        <a:lstStyle/>
        <a:p>
          <a:pPr algn="ctr" rtl="1"/>
          <a:r>
            <a:rPr lang="en-US" sz="1800" b="1" u="sng" dirty="0">
              <a:latin typeface="Bell MT" panose="02020503060305020303" pitchFamily="18" charset="0"/>
            </a:rPr>
            <a:t>User enter:</a:t>
          </a:r>
        </a:p>
        <a:p>
          <a:pPr algn="ctr" rtl="1"/>
          <a:r>
            <a:rPr lang="en-US" sz="1800" dirty="0">
              <a:latin typeface="Bell MT" panose="02020503060305020303" pitchFamily="18" charset="0"/>
            </a:rPr>
            <a:t>1. Plaintext to be encrypted </a:t>
          </a:r>
        </a:p>
        <a:p>
          <a:pPr algn="ctr" rtl="1"/>
          <a:r>
            <a:rPr lang="en-US" sz="1800" dirty="0">
              <a:latin typeface="Bell MT" panose="02020503060305020303" pitchFamily="18" charset="0"/>
            </a:rPr>
            <a:t>2. Secret Key</a:t>
          </a:r>
        </a:p>
        <a:p>
          <a:pPr algn="ctr" rtl="1"/>
          <a:r>
            <a:rPr lang="en-US" sz="1800" dirty="0">
              <a:latin typeface="Bell MT" panose="02020503060305020303" pitchFamily="18" charset="0"/>
            </a:rPr>
            <a:t> 3. Initial Vector to initialize the algorithm</a:t>
          </a:r>
          <a:endParaRPr lang="he-IL" sz="1800" dirty="0">
            <a:latin typeface="Bell MT" panose="02020503060305020303" pitchFamily="18" charset="0"/>
          </a:endParaRPr>
        </a:p>
      </dgm:t>
    </dgm:pt>
    <dgm:pt modelId="{45F9A9C8-BCAF-4F29-BA68-C66B31C67915}" type="parTrans" cxnId="{D829C943-7869-49D3-8B48-7A3E281E0444}">
      <dgm:prSet/>
      <dgm:spPr/>
      <dgm:t>
        <a:bodyPr/>
        <a:lstStyle/>
        <a:p>
          <a:pPr rtl="1"/>
          <a:endParaRPr lang="he-IL"/>
        </a:p>
      </dgm:t>
    </dgm:pt>
    <dgm:pt modelId="{2E2E9A04-16FE-466D-8C79-623C1D8004F6}" type="sibTrans" cxnId="{D829C943-7869-49D3-8B48-7A3E281E044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1"/>
          <a:endParaRPr lang="he-IL"/>
        </a:p>
      </dgm:t>
    </dgm:pt>
    <dgm:pt modelId="{C01351C8-5EEE-45E8-9C25-32CC6EDF4629}">
      <dgm:prSet phldrT="[טקסט]" custT="1"/>
      <dgm:spPr/>
      <dgm:t>
        <a:bodyPr/>
        <a:lstStyle/>
        <a:p>
          <a:pPr marL="0"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Arduino</a:t>
          </a:r>
        </a:p>
        <a:p>
          <a:pPr marL="0"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u="none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Send the data bit by bit to the Basys3 Board</a:t>
          </a:r>
          <a:endParaRPr lang="he-IL" sz="1800" b="0" u="none" kern="1200" dirty="0">
            <a:solidFill>
              <a:prstClr val="white"/>
            </a:solidFill>
            <a:latin typeface="Bell MT" panose="02020503060305020303" pitchFamily="18" charset="0"/>
            <a:ea typeface="+mn-ea"/>
            <a:cs typeface="+mn-cs"/>
          </a:endParaRPr>
        </a:p>
      </dgm:t>
    </dgm:pt>
    <dgm:pt modelId="{00ECB3D6-98BA-449F-8ED0-46221B05C9E5}" type="parTrans" cxnId="{DB239C79-9FF7-41D7-8DA0-14042D4EE8D3}">
      <dgm:prSet/>
      <dgm:spPr/>
      <dgm:t>
        <a:bodyPr/>
        <a:lstStyle/>
        <a:p>
          <a:pPr rtl="1"/>
          <a:endParaRPr lang="he-IL"/>
        </a:p>
      </dgm:t>
    </dgm:pt>
    <dgm:pt modelId="{B60A18E7-7E59-4AA1-9A9F-ECA9345A9AD3}" type="sibTrans" cxnId="{DB239C79-9FF7-41D7-8DA0-14042D4EE8D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1"/>
          <a:endParaRPr lang="he-IL"/>
        </a:p>
      </dgm:t>
    </dgm:pt>
    <dgm:pt modelId="{ED9B5DF6-3645-4B89-93A7-FDD321DA4AE3}">
      <dgm:prSet phldrT="[טקסט]" custT="1"/>
      <dgm:spPr/>
      <dgm:t>
        <a:bodyPr/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Basys3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u="none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Compute the encrypted result (ciphertext)</a:t>
          </a:r>
          <a:endParaRPr lang="he-IL" sz="1800" b="0" u="none" kern="1200" dirty="0">
            <a:solidFill>
              <a:prstClr val="white"/>
            </a:solidFill>
            <a:latin typeface="Bell MT" panose="02020503060305020303" pitchFamily="18" charset="0"/>
            <a:ea typeface="+mn-ea"/>
            <a:cs typeface="+mn-cs"/>
          </a:endParaRPr>
        </a:p>
      </dgm:t>
    </dgm:pt>
    <dgm:pt modelId="{1759693B-8F8B-4716-A472-30AD3550B606}" type="parTrans" cxnId="{BA309313-F7F4-47E4-917D-4A765521EA40}">
      <dgm:prSet/>
      <dgm:spPr/>
      <dgm:t>
        <a:bodyPr/>
        <a:lstStyle/>
        <a:p>
          <a:pPr rtl="1"/>
          <a:endParaRPr lang="he-IL"/>
        </a:p>
      </dgm:t>
    </dgm:pt>
    <dgm:pt modelId="{115F93F3-185A-40BC-8A32-69EB27ACAECC}" type="sibTrans" cxnId="{BA309313-F7F4-47E4-917D-4A765521EA40}">
      <dgm:prSet/>
      <dgm:spPr/>
      <dgm:t>
        <a:bodyPr/>
        <a:lstStyle/>
        <a:p>
          <a:pPr rtl="1"/>
          <a:endParaRPr lang="he-IL"/>
        </a:p>
      </dgm:t>
    </dgm:pt>
    <dgm:pt modelId="{3371754D-157C-4AAF-B21E-5A06B15B1746}" type="pres">
      <dgm:prSet presAssocID="{BD6DEC65-87BB-4CE9-BE7F-B3FFFB0750A2}" presName="Name0" presStyleCnt="0">
        <dgm:presLayoutVars>
          <dgm:dir/>
          <dgm:resizeHandles val="exact"/>
        </dgm:presLayoutVars>
      </dgm:prSet>
      <dgm:spPr/>
    </dgm:pt>
    <dgm:pt modelId="{1E4A0CDE-4266-435E-8A42-4D13F880202C}" type="pres">
      <dgm:prSet presAssocID="{00EF95D3-9C90-4FA5-809D-1F2B24452D0F}" presName="node" presStyleLbl="node1" presStyleIdx="0" presStyleCnt="3" custScaleX="135510" custScaleY="112649">
        <dgm:presLayoutVars>
          <dgm:bulletEnabled val="1"/>
        </dgm:presLayoutVars>
      </dgm:prSet>
      <dgm:spPr/>
    </dgm:pt>
    <dgm:pt modelId="{FC078206-3266-488E-BC5F-4244B1E0480D}" type="pres">
      <dgm:prSet presAssocID="{2E2E9A04-16FE-466D-8C79-623C1D8004F6}" presName="sibTrans" presStyleLbl="sibTrans2D1" presStyleIdx="0" presStyleCnt="2" custLinFactNeighborX="8801" custLinFactNeighborY="389"/>
      <dgm:spPr/>
    </dgm:pt>
    <dgm:pt modelId="{84EE1144-968B-4B7E-AB5F-7B21DF1D6BA9}" type="pres">
      <dgm:prSet presAssocID="{2E2E9A04-16FE-466D-8C79-623C1D8004F6}" presName="connectorText" presStyleLbl="sibTrans2D1" presStyleIdx="0" presStyleCnt="2"/>
      <dgm:spPr/>
    </dgm:pt>
    <dgm:pt modelId="{79F40798-C6BD-4D42-814C-2D759EF4D039}" type="pres">
      <dgm:prSet presAssocID="{C01351C8-5EEE-45E8-9C25-32CC6EDF4629}" presName="node" presStyleLbl="node1" presStyleIdx="1" presStyleCnt="3" custScaleY="105183">
        <dgm:presLayoutVars>
          <dgm:bulletEnabled val="1"/>
        </dgm:presLayoutVars>
      </dgm:prSet>
      <dgm:spPr/>
    </dgm:pt>
    <dgm:pt modelId="{A178F7DD-B67D-45D3-97B8-11E8C655E4C3}" type="pres">
      <dgm:prSet presAssocID="{B60A18E7-7E59-4AA1-9A9F-ECA9345A9AD3}" presName="sibTrans" presStyleLbl="sibTrans2D1" presStyleIdx="1" presStyleCnt="2"/>
      <dgm:spPr/>
    </dgm:pt>
    <dgm:pt modelId="{5A05DA28-6A07-4C86-AE7C-8910618B387F}" type="pres">
      <dgm:prSet presAssocID="{B60A18E7-7E59-4AA1-9A9F-ECA9345A9AD3}" presName="connectorText" presStyleLbl="sibTrans2D1" presStyleIdx="1" presStyleCnt="2"/>
      <dgm:spPr/>
    </dgm:pt>
    <dgm:pt modelId="{C6BAA3AA-AEEC-4E68-8912-D8A69D88165D}" type="pres">
      <dgm:prSet presAssocID="{ED9B5DF6-3645-4B89-93A7-FDD321DA4AE3}" presName="node" presStyleLbl="node1" presStyleIdx="2" presStyleCnt="3">
        <dgm:presLayoutVars>
          <dgm:bulletEnabled val="1"/>
        </dgm:presLayoutVars>
      </dgm:prSet>
      <dgm:spPr/>
    </dgm:pt>
  </dgm:ptLst>
  <dgm:cxnLst>
    <dgm:cxn modelId="{BA309313-F7F4-47E4-917D-4A765521EA40}" srcId="{BD6DEC65-87BB-4CE9-BE7F-B3FFFB0750A2}" destId="{ED9B5DF6-3645-4B89-93A7-FDD321DA4AE3}" srcOrd="2" destOrd="0" parTransId="{1759693B-8F8B-4716-A472-30AD3550B606}" sibTransId="{115F93F3-185A-40BC-8A32-69EB27ACAECC}"/>
    <dgm:cxn modelId="{7811F839-B57F-4F5C-8410-E780E74C58A5}" type="presOf" srcId="{2E2E9A04-16FE-466D-8C79-623C1D8004F6}" destId="{84EE1144-968B-4B7E-AB5F-7B21DF1D6BA9}" srcOrd="1" destOrd="0" presId="urn:microsoft.com/office/officeart/2005/8/layout/process1"/>
    <dgm:cxn modelId="{A16DCC3C-D78B-4751-87C8-4C3446BDBA1D}" type="presOf" srcId="{B60A18E7-7E59-4AA1-9A9F-ECA9345A9AD3}" destId="{A178F7DD-B67D-45D3-97B8-11E8C655E4C3}" srcOrd="0" destOrd="0" presId="urn:microsoft.com/office/officeart/2005/8/layout/process1"/>
    <dgm:cxn modelId="{D829C943-7869-49D3-8B48-7A3E281E0444}" srcId="{BD6DEC65-87BB-4CE9-BE7F-B3FFFB0750A2}" destId="{00EF95D3-9C90-4FA5-809D-1F2B24452D0F}" srcOrd="0" destOrd="0" parTransId="{45F9A9C8-BCAF-4F29-BA68-C66B31C67915}" sibTransId="{2E2E9A04-16FE-466D-8C79-623C1D8004F6}"/>
    <dgm:cxn modelId="{F5FBDA55-E2C3-4871-B722-E5C03CB1B989}" type="presOf" srcId="{00EF95D3-9C90-4FA5-809D-1F2B24452D0F}" destId="{1E4A0CDE-4266-435E-8A42-4D13F880202C}" srcOrd="0" destOrd="0" presId="urn:microsoft.com/office/officeart/2005/8/layout/process1"/>
    <dgm:cxn modelId="{DB239C79-9FF7-41D7-8DA0-14042D4EE8D3}" srcId="{BD6DEC65-87BB-4CE9-BE7F-B3FFFB0750A2}" destId="{C01351C8-5EEE-45E8-9C25-32CC6EDF4629}" srcOrd="1" destOrd="0" parTransId="{00ECB3D6-98BA-449F-8ED0-46221B05C9E5}" sibTransId="{B60A18E7-7E59-4AA1-9A9F-ECA9345A9AD3}"/>
    <dgm:cxn modelId="{8C1EDF99-4746-4340-8158-21D0303D1BDF}" type="presOf" srcId="{C01351C8-5EEE-45E8-9C25-32CC6EDF4629}" destId="{79F40798-C6BD-4D42-814C-2D759EF4D039}" srcOrd="0" destOrd="0" presId="urn:microsoft.com/office/officeart/2005/8/layout/process1"/>
    <dgm:cxn modelId="{51EF4AA2-5B73-4BB0-8480-C7D89E031969}" type="presOf" srcId="{B60A18E7-7E59-4AA1-9A9F-ECA9345A9AD3}" destId="{5A05DA28-6A07-4C86-AE7C-8910618B387F}" srcOrd="1" destOrd="0" presId="urn:microsoft.com/office/officeart/2005/8/layout/process1"/>
    <dgm:cxn modelId="{EF89A0D6-4B16-429F-BAE3-3D5C597C2977}" type="presOf" srcId="{BD6DEC65-87BB-4CE9-BE7F-B3FFFB0750A2}" destId="{3371754D-157C-4AAF-B21E-5A06B15B1746}" srcOrd="0" destOrd="0" presId="urn:microsoft.com/office/officeart/2005/8/layout/process1"/>
    <dgm:cxn modelId="{2B3BECDC-D56B-4888-A456-1FAF15564F53}" type="presOf" srcId="{ED9B5DF6-3645-4B89-93A7-FDD321DA4AE3}" destId="{C6BAA3AA-AEEC-4E68-8912-D8A69D88165D}" srcOrd="0" destOrd="0" presId="urn:microsoft.com/office/officeart/2005/8/layout/process1"/>
    <dgm:cxn modelId="{4885BEDD-614C-4603-9272-9B32E10B1035}" type="presOf" srcId="{2E2E9A04-16FE-466D-8C79-623C1D8004F6}" destId="{FC078206-3266-488E-BC5F-4244B1E0480D}" srcOrd="0" destOrd="0" presId="urn:microsoft.com/office/officeart/2005/8/layout/process1"/>
    <dgm:cxn modelId="{7D9E0753-C528-4FBE-9AA8-E0E537F91ADA}" type="presParOf" srcId="{3371754D-157C-4AAF-B21E-5A06B15B1746}" destId="{1E4A0CDE-4266-435E-8A42-4D13F880202C}" srcOrd="0" destOrd="0" presId="urn:microsoft.com/office/officeart/2005/8/layout/process1"/>
    <dgm:cxn modelId="{BDE1E70A-75E1-4EB4-BC27-6072FC29E474}" type="presParOf" srcId="{3371754D-157C-4AAF-B21E-5A06B15B1746}" destId="{FC078206-3266-488E-BC5F-4244B1E0480D}" srcOrd="1" destOrd="0" presId="urn:microsoft.com/office/officeart/2005/8/layout/process1"/>
    <dgm:cxn modelId="{9DFCB309-C12F-4A03-B345-FF64F4CEB15E}" type="presParOf" srcId="{FC078206-3266-488E-BC5F-4244B1E0480D}" destId="{84EE1144-968B-4B7E-AB5F-7B21DF1D6BA9}" srcOrd="0" destOrd="0" presId="urn:microsoft.com/office/officeart/2005/8/layout/process1"/>
    <dgm:cxn modelId="{0B215987-ED8B-4B30-AD0D-8AEB4000459D}" type="presParOf" srcId="{3371754D-157C-4AAF-B21E-5A06B15B1746}" destId="{79F40798-C6BD-4D42-814C-2D759EF4D039}" srcOrd="2" destOrd="0" presId="urn:microsoft.com/office/officeart/2005/8/layout/process1"/>
    <dgm:cxn modelId="{B7D41B34-B673-419C-9A4F-9A6734F0FD6C}" type="presParOf" srcId="{3371754D-157C-4AAF-B21E-5A06B15B1746}" destId="{A178F7DD-B67D-45D3-97B8-11E8C655E4C3}" srcOrd="3" destOrd="0" presId="urn:microsoft.com/office/officeart/2005/8/layout/process1"/>
    <dgm:cxn modelId="{6338DC40-0FD1-4424-9191-3E5F311BF1BF}" type="presParOf" srcId="{A178F7DD-B67D-45D3-97B8-11E8C655E4C3}" destId="{5A05DA28-6A07-4C86-AE7C-8910618B387F}" srcOrd="0" destOrd="0" presId="urn:microsoft.com/office/officeart/2005/8/layout/process1"/>
    <dgm:cxn modelId="{56C64415-60DA-40E6-B09A-FF243A2E9D1C}" type="presParOf" srcId="{3371754D-157C-4AAF-B21E-5A06B15B1746}" destId="{C6BAA3AA-AEEC-4E68-8912-D8A69D88165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DEC65-87BB-4CE9-BE7F-B3FFFB0750A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0EF95D3-9C90-4FA5-809D-1F2B24452D0F}">
      <dgm:prSet phldrT="[טקסט]" custT="1"/>
      <dgm:spPr/>
      <dgm:t>
        <a:bodyPr/>
        <a:lstStyle/>
        <a:p>
          <a:pPr rtl="1"/>
          <a:r>
            <a:rPr lang="en-US" sz="1800" b="1" u="sng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Basys3</a:t>
          </a:r>
        </a:p>
        <a:p>
          <a:pPr rtl="1">
            <a:buNone/>
          </a:pPr>
          <a:r>
            <a:rPr lang="en-US" sz="1800" b="0" u="none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Send the ciphertext back to Arduino bit by bit</a:t>
          </a:r>
          <a:r>
            <a:rPr lang="he-IL" sz="1800" b="0" u="none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 </a:t>
          </a:r>
          <a:endParaRPr lang="en-US" sz="1800" dirty="0">
            <a:latin typeface="Bell MT" panose="02020503060305020303" pitchFamily="18" charset="0"/>
          </a:endParaRPr>
        </a:p>
      </dgm:t>
    </dgm:pt>
    <dgm:pt modelId="{45F9A9C8-BCAF-4F29-BA68-C66B31C67915}" type="parTrans" cxnId="{D829C943-7869-49D3-8B48-7A3E281E0444}">
      <dgm:prSet/>
      <dgm:spPr/>
      <dgm:t>
        <a:bodyPr/>
        <a:lstStyle/>
        <a:p>
          <a:pPr rtl="1"/>
          <a:endParaRPr lang="he-IL"/>
        </a:p>
      </dgm:t>
    </dgm:pt>
    <dgm:pt modelId="{2E2E9A04-16FE-466D-8C79-623C1D8004F6}" type="sibTrans" cxnId="{D829C943-7869-49D3-8B48-7A3E281E044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1"/>
          <a:endParaRPr lang="he-IL"/>
        </a:p>
      </dgm:t>
    </dgm:pt>
    <dgm:pt modelId="{C01351C8-5EEE-45E8-9C25-32CC6EDF4629}">
      <dgm:prSet phldrT="[טקסט]" custT="1"/>
      <dgm:spPr/>
      <dgm:t>
        <a:bodyPr/>
        <a:lstStyle/>
        <a:p>
          <a:pPr marL="0"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Arduino</a:t>
          </a:r>
        </a:p>
        <a:p>
          <a:pPr marL="0"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u="none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Send the whole result back to the user</a:t>
          </a:r>
          <a:endParaRPr lang="he-IL" sz="1800" b="0" u="none" kern="1200" dirty="0">
            <a:solidFill>
              <a:prstClr val="white"/>
            </a:solidFill>
            <a:latin typeface="Bell MT" panose="02020503060305020303" pitchFamily="18" charset="0"/>
            <a:ea typeface="+mn-ea"/>
            <a:cs typeface="+mn-cs"/>
          </a:endParaRPr>
        </a:p>
      </dgm:t>
    </dgm:pt>
    <dgm:pt modelId="{00ECB3D6-98BA-449F-8ED0-46221B05C9E5}" type="parTrans" cxnId="{DB239C79-9FF7-41D7-8DA0-14042D4EE8D3}">
      <dgm:prSet/>
      <dgm:spPr/>
      <dgm:t>
        <a:bodyPr/>
        <a:lstStyle/>
        <a:p>
          <a:pPr rtl="1"/>
          <a:endParaRPr lang="he-IL"/>
        </a:p>
      </dgm:t>
    </dgm:pt>
    <dgm:pt modelId="{B60A18E7-7E59-4AA1-9A9F-ECA9345A9AD3}" type="sibTrans" cxnId="{DB239C79-9FF7-41D7-8DA0-14042D4EE8D3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1"/>
          <a:endParaRPr lang="he-IL"/>
        </a:p>
      </dgm:t>
    </dgm:pt>
    <dgm:pt modelId="{ED9B5DF6-3645-4B89-93A7-FDD321DA4AE3}">
      <dgm:prSet phldrT="[טקסט]" custT="1"/>
      <dgm:spPr/>
      <dgm:t>
        <a:bodyPr/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User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u="none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Display the ciphertext</a:t>
          </a:r>
          <a:endParaRPr lang="he-IL" sz="1800" b="0" u="none" kern="1200" dirty="0">
            <a:solidFill>
              <a:prstClr val="white"/>
            </a:solidFill>
            <a:latin typeface="Bell MT" panose="02020503060305020303" pitchFamily="18" charset="0"/>
            <a:ea typeface="+mn-ea"/>
            <a:cs typeface="+mn-cs"/>
          </a:endParaRPr>
        </a:p>
      </dgm:t>
    </dgm:pt>
    <dgm:pt modelId="{1759693B-8F8B-4716-A472-30AD3550B606}" type="parTrans" cxnId="{BA309313-F7F4-47E4-917D-4A765521EA40}">
      <dgm:prSet/>
      <dgm:spPr/>
      <dgm:t>
        <a:bodyPr/>
        <a:lstStyle/>
        <a:p>
          <a:pPr rtl="1"/>
          <a:endParaRPr lang="he-IL"/>
        </a:p>
      </dgm:t>
    </dgm:pt>
    <dgm:pt modelId="{115F93F3-185A-40BC-8A32-69EB27ACAECC}" type="sibTrans" cxnId="{BA309313-F7F4-47E4-917D-4A765521EA40}">
      <dgm:prSet/>
      <dgm:spPr/>
      <dgm:t>
        <a:bodyPr/>
        <a:lstStyle/>
        <a:p>
          <a:pPr rtl="1"/>
          <a:endParaRPr lang="he-IL"/>
        </a:p>
      </dgm:t>
    </dgm:pt>
    <dgm:pt modelId="{3371754D-157C-4AAF-B21E-5A06B15B1746}" type="pres">
      <dgm:prSet presAssocID="{BD6DEC65-87BB-4CE9-BE7F-B3FFFB0750A2}" presName="Name0" presStyleCnt="0">
        <dgm:presLayoutVars>
          <dgm:dir val="rev"/>
          <dgm:resizeHandles val="exact"/>
        </dgm:presLayoutVars>
      </dgm:prSet>
      <dgm:spPr/>
    </dgm:pt>
    <dgm:pt modelId="{1E4A0CDE-4266-435E-8A42-4D13F880202C}" type="pres">
      <dgm:prSet presAssocID="{00EF95D3-9C90-4FA5-809D-1F2B24452D0F}" presName="node" presStyleLbl="node1" presStyleIdx="0" presStyleCnt="3" custScaleX="78612" custLinFactNeighborX="17387" custLinFactNeighborY="553">
        <dgm:presLayoutVars>
          <dgm:bulletEnabled val="1"/>
        </dgm:presLayoutVars>
      </dgm:prSet>
      <dgm:spPr/>
    </dgm:pt>
    <dgm:pt modelId="{FC078206-3266-488E-BC5F-4244B1E0480D}" type="pres">
      <dgm:prSet presAssocID="{2E2E9A04-16FE-466D-8C79-623C1D8004F6}" presName="sibTrans" presStyleLbl="sibTrans2D1" presStyleIdx="0" presStyleCnt="2"/>
      <dgm:spPr/>
    </dgm:pt>
    <dgm:pt modelId="{84EE1144-968B-4B7E-AB5F-7B21DF1D6BA9}" type="pres">
      <dgm:prSet presAssocID="{2E2E9A04-16FE-466D-8C79-623C1D8004F6}" presName="connectorText" presStyleLbl="sibTrans2D1" presStyleIdx="0" presStyleCnt="2"/>
      <dgm:spPr/>
    </dgm:pt>
    <dgm:pt modelId="{79F40798-C6BD-4D42-814C-2D759EF4D039}" type="pres">
      <dgm:prSet presAssocID="{C01351C8-5EEE-45E8-9C25-32CC6EDF4629}" presName="node" presStyleLbl="node1" presStyleIdx="1" presStyleCnt="3" custScaleX="91252" custLinFactNeighborX="13258" custLinFactNeighborY="-1105">
        <dgm:presLayoutVars>
          <dgm:bulletEnabled val="1"/>
        </dgm:presLayoutVars>
      </dgm:prSet>
      <dgm:spPr/>
    </dgm:pt>
    <dgm:pt modelId="{A178F7DD-B67D-45D3-97B8-11E8C655E4C3}" type="pres">
      <dgm:prSet presAssocID="{B60A18E7-7E59-4AA1-9A9F-ECA9345A9AD3}" presName="sibTrans" presStyleLbl="sibTrans2D1" presStyleIdx="1" presStyleCnt="2"/>
      <dgm:spPr/>
    </dgm:pt>
    <dgm:pt modelId="{5A05DA28-6A07-4C86-AE7C-8910618B387F}" type="pres">
      <dgm:prSet presAssocID="{B60A18E7-7E59-4AA1-9A9F-ECA9345A9AD3}" presName="connectorText" presStyleLbl="sibTrans2D1" presStyleIdx="1" presStyleCnt="2"/>
      <dgm:spPr/>
    </dgm:pt>
    <dgm:pt modelId="{C6BAA3AA-AEEC-4E68-8912-D8A69D88165D}" type="pres">
      <dgm:prSet presAssocID="{ED9B5DF6-3645-4B89-93A7-FDD321DA4AE3}" presName="node" presStyleLbl="node1" presStyleIdx="2" presStyleCnt="3" custScaleX="119028">
        <dgm:presLayoutVars>
          <dgm:bulletEnabled val="1"/>
        </dgm:presLayoutVars>
      </dgm:prSet>
      <dgm:spPr/>
    </dgm:pt>
  </dgm:ptLst>
  <dgm:cxnLst>
    <dgm:cxn modelId="{BA309313-F7F4-47E4-917D-4A765521EA40}" srcId="{BD6DEC65-87BB-4CE9-BE7F-B3FFFB0750A2}" destId="{ED9B5DF6-3645-4B89-93A7-FDD321DA4AE3}" srcOrd="2" destOrd="0" parTransId="{1759693B-8F8B-4716-A472-30AD3550B606}" sibTransId="{115F93F3-185A-40BC-8A32-69EB27ACAECC}"/>
    <dgm:cxn modelId="{7811F839-B57F-4F5C-8410-E780E74C58A5}" type="presOf" srcId="{2E2E9A04-16FE-466D-8C79-623C1D8004F6}" destId="{84EE1144-968B-4B7E-AB5F-7B21DF1D6BA9}" srcOrd="1" destOrd="0" presId="urn:microsoft.com/office/officeart/2005/8/layout/process1"/>
    <dgm:cxn modelId="{A16DCC3C-D78B-4751-87C8-4C3446BDBA1D}" type="presOf" srcId="{B60A18E7-7E59-4AA1-9A9F-ECA9345A9AD3}" destId="{A178F7DD-B67D-45D3-97B8-11E8C655E4C3}" srcOrd="0" destOrd="0" presId="urn:microsoft.com/office/officeart/2005/8/layout/process1"/>
    <dgm:cxn modelId="{D829C943-7869-49D3-8B48-7A3E281E0444}" srcId="{BD6DEC65-87BB-4CE9-BE7F-B3FFFB0750A2}" destId="{00EF95D3-9C90-4FA5-809D-1F2B24452D0F}" srcOrd="0" destOrd="0" parTransId="{45F9A9C8-BCAF-4F29-BA68-C66B31C67915}" sibTransId="{2E2E9A04-16FE-466D-8C79-623C1D8004F6}"/>
    <dgm:cxn modelId="{F5FBDA55-E2C3-4871-B722-E5C03CB1B989}" type="presOf" srcId="{00EF95D3-9C90-4FA5-809D-1F2B24452D0F}" destId="{1E4A0CDE-4266-435E-8A42-4D13F880202C}" srcOrd="0" destOrd="0" presId="urn:microsoft.com/office/officeart/2005/8/layout/process1"/>
    <dgm:cxn modelId="{DB239C79-9FF7-41D7-8DA0-14042D4EE8D3}" srcId="{BD6DEC65-87BB-4CE9-BE7F-B3FFFB0750A2}" destId="{C01351C8-5EEE-45E8-9C25-32CC6EDF4629}" srcOrd="1" destOrd="0" parTransId="{00ECB3D6-98BA-449F-8ED0-46221B05C9E5}" sibTransId="{B60A18E7-7E59-4AA1-9A9F-ECA9345A9AD3}"/>
    <dgm:cxn modelId="{8C1EDF99-4746-4340-8158-21D0303D1BDF}" type="presOf" srcId="{C01351C8-5EEE-45E8-9C25-32CC6EDF4629}" destId="{79F40798-C6BD-4D42-814C-2D759EF4D039}" srcOrd="0" destOrd="0" presId="urn:microsoft.com/office/officeart/2005/8/layout/process1"/>
    <dgm:cxn modelId="{51EF4AA2-5B73-4BB0-8480-C7D89E031969}" type="presOf" srcId="{B60A18E7-7E59-4AA1-9A9F-ECA9345A9AD3}" destId="{5A05DA28-6A07-4C86-AE7C-8910618B387F}" srcOrd="1" destOrd="0" presId="urn:microsoft.com/office/officeart/2005/8/layout/process1"/>
    <dgm:cxn modelId="{EF89A0D6-4B16-429F-BAE3-3D5C597C2977}" type="presOf" srcId="{BD6DEC65-87BB-4CE9-BE7F-B3FFFB0750A2}" destId="{3371754D-157C-4AAF-B21E-5A06B15B1746}" srcOrd="0" destOrd="0" presId="urn:microsoft.com/office/officeart/2005/8/layout/process1"/>
    <dgm:cxn modelId="{2B3BECDC-D56B-4888-A456-1FAF15564F53}" type="presOf" srcId="{ED9B5DF6-3645-4B89-93A7-FDD321DA4AE3}" destId="{C6BAA3AA-AEEC-4E68-8912-D8A69D88165D}" srcOrd="0" destOrd="0" presId="urn:microsoft.com/office/officeart/2005/8/layout/process1"/>
    <dgm:cxn modelId="{4885BEDD-614C-4603-9272-9B32E10B1035}" type="presOf" srcId="{2E2E9A04-16FE-466D-8C79-623C1D8004F6}" destId="{FC078206-3266-488E-BC5F-4244B1E0480D}" srcOrd="0" destOrd="0" presId="urn:microsoft.com/office/officeart/2005/8/layout/process1"/>
    <dgm:cxn modelId="{7D9E0753-C528-4FBE-9AA8-E0E537F91ADA}" type="presParOf" srcId="{3371754D-157C-4AAF-B21E-5A06B15B1746}" destId="{1E4A0CDE-4266-435E-8A42-4D13F880202C}" srcOrd="0" destOrd="0" presId="urn:microsoft.com/office/officeart/2005/8/layout/process1"/>
    <dgm:cxn modelId="{BDE1E70A-75E1-4EB4-BC27-6072FC29E474}" type="presParOf" srcId="{3371754D-157C-4AAF-B21E-5A06B15B1746}" destId="{FC078206-3266-488E-BC5F-4244B1E0480D}" srcOrd="1" destOrd="0" presId="urn:microsoft.com/office/officeart/2005/8/layout/process1"/>
    <dgm:cxn modelId="{9DFCB309-C12F-4A03-B345-FF64F4CEB15E}" type="presParOf" srcId="{FC078206-3266-488E-BC5F-4244B1E0480D}" destId="{84EE1144-968B-4B7E-AB5F-7B21DF1D6BA9}" srcOrd="0" destOrd="0" presId="urn:microsoft.com/office/officeart/2005/8/layout/process1"/>
    <dgm:cxn modelId="{0B215987-ED8B-4B30-AD0D-8AEB4000459D}" type="presParOf" srcId="{3371754D-157C-4AAF-B21E-5A06B15B1746}" destId="{79F40798-C6BD-4D42-814C-2D759EF4D039}" srcOrd="2" destOrd="0" presId="urn:microsoft.com/office/officeart/2005/8/layout/process1"/>
    <dgm:cxn modelId="{B7D41B34-B673-419C-9A4F-9A6734F0FD6C}" type="presParOf" srcId="{3371754D-157C-4AAF-B21E-5A06B15B1746}" destId="{A178F7DD-B67D-45D3-97B8-11E8C655E4C3}" srcOrd="3" destOrd="0" presId="urn:microsoft.com/office/officeart/2005/8/layout/process1"/>
    <dgm:cxn modelId="{6338DC40-0FD1-4424-9191-3E5F311BF1BF}" type="presParOf" srcId="{A178F7DD-B67D-45D3-97B8-11E8C655E4C3}" destId="{5A05DA28-6A07-4C86-AE7C-8910618B387F}" srcOrd="0" destOrd="0" presId="urn:microsoft.com/office/officeart/2005/8/layout/process1"/>
    <dgm:cxn modelId="{56C64415-60DA-40E6-B09A-FF243A2E9D1C}" type="presParOf" srcId="{3371754D-157C-4AAF-B21E-5A06B15B1746}" destId="{C6BAA3AA-AEEC-4E68-8912-D8A69D88165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A0CDE-4266-435E-8A42-4D13F880202C}">
      <dsp:nvSpPr>
        <dsp:cNvPr id="0" name=""/>
        <dsp:cNvSpPr/>
      </dsp:nvSpPr>
      <dsp:spPr>
        <a:xfrm>
          <a:off x="9272" y="170546"/>
          <a:ext cx="3423397" cy="1925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latin typeface="Bell MT" panose="02020503060305020303" pitchFamily="18" charset="0"/>
            </a:rPr>
            <a:t>User enter: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ell MT" panose="02020503060305020303" pitchFamily="18" charset="0"/>
            </a:rPr>
            <a:t>1. Plaintext to be encrypted 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ell MT" panose="02020503060305020303" pitchFamily="18" charset="0"/>
            </a:rPr>
            <a:t>2. Secret Key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ell MT" panose="02020503060305020303" pitchFamily="18" charset="0"/>
            </a:rPr>
            <a:t> 3. Initial Vector to initialize the algorithm</a:t>
          </a:r>
          <a:endParaRPr lang="he-IL" sz="1800" kern="1200" dirty="0">
            <a:latin typeface="Bell MT" panose="02020503060305020303" pitchFamily="18" charset="0"/>
          </a:endParaRPr>
        </a:p>
      </dsp:txBody>
      <dsp:txXfrm>
        <a:off x="65664" y="226938"/>
        <a:ext cx="3310613" cy="1812595"/>
      </dsp:txXfrm>
    </dsp:sp>
    <dsp:sp modelId="{FC078206-3266-488E-BC5F-4244B1E0480D}">
      <dsp:nvSpPr>
        <dsp:cNvPr id="0" name=""/>
        <dsp:cNvSpPr/>
      </dsp:nvSpPr>
      <dsp:spPr>
        <a:xfrm>
          <a:off x="3732436" y="822411"/>
          <a:ext cx="535576" cy="6265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800" kern="1200"/>
        </a:p>
      </dsp:txBody>
      <dsp:txXfrm>
        <a:off x="3732436" y="947716"/>
        <a:ext cx="374903" cy="375913"/>
      </dsp:txXfrm>
    </dsp:sp>
    <dsp:sp modelId="{79F40798-C6BD-4D42-814C-2D759EF4D039}">
      <dsp:nvSpPr>
        <dsp:cNvPr id="0" name=""/>
        <dsp:cNvSpPr/>
      </dsp:nvSpPr>
      <dsp:spPr>
        <a:xfrm>
          <a:off x="4443192" y="234350"/>
          <a:ext cx="2526306" cy="1797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Arduino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u="none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Send the data bit by bit to the Basys3 Board</a:t>
          </a:r>
          <a:endParaRPr lang="he-IL" sz="1800" b="0" u="none" kern="1200" dirty="0">
            <a:solidFill>
              <a:prstClr val="white"/>
            </a:solidFill>
            <a:latin typeface="Bell MT" panose="02020503060305020303" pitchFamily="18" charset="0"/>
            <a:ea typeface="+mn-ea"/>
            <a:cs typeface="+mn-cs"/>
          </a:endParaRPr>
        </a:p>
      </dsp:txBody>
      <dsp:txXfrm>
        <a:off x="4495847" y="287005"/>
        <a:ext cx="2420996" cy="1692461"/>
      </dsp:txXfrm>
    </dsp:sp>
    <dsp:sp modelId="{A178F7DD-B67D-45D3-97B8-11E8C655E4C3}">
      <dsp:nvSpPr>
        <dsp:cNvPr id="0" name=""/>
        <dsp:cNvSpPr/>
      </dsp:nvSpPr>
      <dsp:spPr>
        <a:xfrm>
          <a:off x="7222129" y="819974"/>
          <a:ext cx="535576" cy="6265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2800" kern="1200"/>
        </a:p>
      </dsp:txBody>
      <dsp:txXfrm>
        <a:off x="7222129" y="945279"/>
        <a:ext cx="374903" cy="375913"/>
      </dsp:txXfrm>
    </dsp:sp>
    <dsp:sp modelId="{C6BAA3AA-AEEC-4E68-8912-D8A69D88165D}">
      <dsp:nvSpPr>
        <dsp:cNvPr id="0" name=""/>
        <dsp:cNvSpPr/>
      </dsp:nvSpPr>
      <dsp:spPr>
        <a:xfrm>
          <a:off x="7980021" y="278644"/>
          <a:ext cx="2526306" cy="1709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Basys3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u="none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Compute the encrypted result (ciphertext)</a:t>
          </a:r>
          <a:endParaRPr lang="he-IL" sz="1800" b="0" u="none" kern="1200" dirty="0">
            <a:solidFill>
              <a:prstClr val="white"/>
            </a:solidFill>
            <a:latin typeface="Bell MT" panose="02020503060305020303" pitchFamily="18" charset="0"/>
            <a:ea typeface="+mn-ea"/>
            <a:cs typeface="+mn-cs"/>
          </a:endParaRPr>
        </a:p>
      </dsp:txBody>
      <dsp:txXfrm>
        <a:off x="8030081" y="328704"/>
        <a:ext cx="2426186" cy="1609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A0CDE-4266-435E-8A42-4D13F880202C}">
      <dsp:nvSpPr>
        <dsp:cNvPr id="0" name=""/>
        <dsp:cNvSpPr/>
      </dsp:nvSpPr>
      <dsp:spPr>
        <a:xfrm>
          <a:off x="8275404" y="249289"/>
          <a:ext cx="2240195" cy="1709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Basys3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u="none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Send the ciphertext back to Arduino bit by bit</a:t>
          </a:r>
          <a:r>
            <a:rPr lang="he-IL" sz="1800" b="0" u="none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 </a:t>
          </a:r>
          <a:endParaRPr lang="en-US" sz="1800" kern="1200" dirty="0">
            <a:latin typeface="Bell MT" panose="02020503060305020303" pitchFamily="18" charset="0"/>
          </a:endParaRPr>
        </a:p>
      </dsp:txBody>
      <dsp:txXfrm>
        <a:off x="8325483" y="299368"/>
        <a:ext cx="2140037" cy="1609653"/>
      </dsp:txXfrm>
    </dsp:sp>
    <dsp:sp modelId="{FC078206-3266-488E-BC5F-4244B1E0480D}">
      <dsp:nvSpPr>
        <dsp:cNvPr id="0" name=""/>
        <dsp:cNvSpPr/>
      </dsp:nvSpPr>
      <dsp:spPr>
        <a:xfrm rot="10828573">
          <a:off x="7502869" y="737284"/>
          <a:ext cx="524939" cy="7067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3200" kern="1200"/>
        </a:p>
      </dsp:txBody>
      <dsp:txXfrm rot="10800000">
        <a:off x="7660348" y="879282"/>
        <a:ext cx="367457" cy="424034"/>
      </dsp:txXfrm>
    </dsp:sp>
    <dsp:sp modelId="{79F40798-C6BD-4D42-814C-2D759EF4D039}">
      <dsp:nvSpPr>
        <dsp:cNvPr id="0" name=""/>
        <dsp:cNvSpPr/>
      </dsp:nvSpPr>
      <dsp:spPr>
        <a:xfrm>
          <a:off x="4684591" y="220940"/>
          <a:ext cx="2600395" cy="1709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Arduino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u="none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Send the whole result back to the user</a:t>
          </a:r>
          <a:endParaRPr lang="he-IL" sz="1800" b="0" u="none" kern="1200" dirty="0">
            <a:solidFill>
              <a:prstClr val="white"/>
            </a:solidFill>
            <a:latin typeface="Bell MT" panose="02020503060305020303" pitchFamily="18" charset="0"/>
            <a:ea typeface="+mn-ea"/>
            <a:cs typeface="+mn-cs"/>
          </a:endParaRPr>
        </a:p>
      </dsp:txBody>
      <dsp:txXfrm>
        <a:off x="4734670" y="271019"/>
        <a:ext cx="2500237" cy="1609653"/>
      </dsp:txXfrm>
    </dsp:sp>
    <dsp:sp modelId="{A178F7DD-B67D-45D3-97B8-11E8C655E4C3}">
      <dsp:nvSpPr>
        <dsp:cNvPr id="0" name=""/>
        <dsp:cNvSpPr/>
      </dsp:nvSpPr>
      <dsp:spPr>
        <a:xfrm rot="10784850">
          <a:off x="3677608" y="731145"/>
          <a:ext cx="684236" cy="7067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3200" kern="1200"/>
        </a:p>
      </dsp:txBody>
      <dsp:txXfrm rot="10800000">
        <a:off x="3882878" y="872037"/>
        <a:ext cx="478965" cy="424034"/>
      </dsp:txXfrm>
    </dsp:sp>
    <dsp:sp modelId="{C6BAA3AA-AEEC-4E68-8912-D8A69D88165D}">
      <dsp:nvSpPr>
        <dsp:cNvPr id="0" name=""/>
        <dsp:cNvSpPr/>
      </dsp:nvSpPr>
      <dsp:spPr>
        <a:xfrm>
          <a:off x="1667" y="239834"/>
          <a:ext cx="3391924" cy="1709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User</a:t>
          </a:r>
        </a:p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u="none" kern="1200" dirty="0">
              <a:solidFill>
                <a:prstClr val="white"/>
              </a:solidFill>
              <a:latin typeface="Bell MT" panose="02020503060305020303" pitchFamily="18" charset="0"/>
              <a:ea typeface="+mn-ea"/>
              <a:cs typeface="+mn-cs"/>
            </a:rPr>
            <a:t>Display the ciphertext</a:t>
          </a:r>
          <a:endParaRPr lang="he-IL" sz="1800" b="0" u="none" kern="1200" dirty="0">
            <a:solidFill>
              <a:prstClr val="white"/>
            </a:solidFill>
            <a:latin typeface="Bell MT" panose="02020503060305020303" pitchFamily="18" charset="0"/>
            <a:ea typeface="+mn-ea"/>
            <a:cs typeface="+mn-cs"/>
          </a:endParaRPr>
        </a:p>
      </dsp:txBody>
      <dsp:txXfrm>
        <a:off x="51746" y="289913"/>
        <a:ext cx="3291766" cy="1609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798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992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703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089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698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285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642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231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765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591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515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B2F93-0A29-478F-ACEF-1ADADC8BAC33}" type="datetimeFigureOut">
              <a:rPr lang="he-IL" smtClean="0"/>
              <a:t>י"ט/תמוז/תשפ"א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6B349-5748-4E2A-9F2C-8AF572B2EA1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4944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iecudkowicz/Implementation-of-Hummingbird-Encryption-Algorith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2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0BFFB1DD-96AA-46BA-A499-39600F932E1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7" y="336867"/>
            <a:ext cx="2127885" cy="1693545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459B00A3-89E3-4CD9-9DB2-54D5A7A4A87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53" y="468312"/>
            <a:ext cx="3221990" cy="1064895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40804FA-4143-4E35-BD5E-DE5182BE14A2}"/>
              </a:ext>
            </a:extLst>
          </p:cNvPr>
          <p:cNvSpPr txBox="1"/>
          <p:nvPr/>
        </p:nvSpPr>
        <p:spPr>
          <a:xfrm>
            <a:off x="3142268" y="63142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Xilinx Open Hardware 2021 design contest</a:t>
            </a:r>
            <a:endParaRPr lang="he-IL" sz="2000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91E0520-16BC-49DB-B2A6-FD012519C387}"/>
              </a:ext>
            </a:extLst>
          </p:cNvPr>
          <p:cNvSpPr txBox="1"/>
          <p:nvPr/>
        </p:nvSpPr>
        <p:spPr>
          <a:xfrm>
            <a:off x="632280" y="2570229"/>
            <a:ext cx="11068638" cy="1252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28600"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effectLst/>
                <a:latin typeface="Castellar" panose="020A0402060406010301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Implementation of Hummingbird Encryption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Castellar" panose="020A0402060406010301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effectLst/>
                <a:latin typeface="Castellar" panose="020A0402060406010301" pitchFamily="18" charset="0"/>
                <a:ea typeface="Calibri" panose="020F0502020204030204" pitchFamily="34" charset="0"/>
              </a:rPr>
              <a:t>Algorithm</a:t>
            </a:r>
            <a:endParaRPr lang="he-IL" sz="3600" b="1" dirty="0">
              <a:solidFill>
                <a:schemeClr val="accent1">
                  <a:lumMod val="50000"/>
                </a:schemeClr>
              </a:solidFill>
              <a:latin typeface="Castellar" panose="020A0402060406010301" pitchFamily="18" charset="0"/>
            </a:endParaRPr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id="{AE1C00BC-3DF0-43E5-8DD9-A75E563BB25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51233" y="4327518"/>
            <a:ext cx="5731510" cy="2042795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4AE37E92-520C-49A8-B68C-459A7EFA016A}"/>
              </a:ext>
            </a:extLst>
          </p:cNvPr>
          <p:cNvSpPr txBox="1"/>
          <p:nvPr/>
        </p:nvSpPr>
        <p:spPr>
          <a:xfrm>
            <a:off x="632280" y="4748752"/>
            <a:ext cx="4861459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Participants: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Elie Cudkowicz &amp; Itamar Yunnian</a:t>
            </a:r>
          </a:p>
          <a:p>
            <a:pPr algn="l" rt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Team Number: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xohw21-114</a:t>
            </a:r>
          </a:p>
          <a:p>
            <a:pPr algn="l" rtl="0"/>
            <a:endParaRPr lang="en-US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  <a:p>
            <a:pPr algn="l" rt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Supervisor: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Uri Stroh</a:t>
            </a:r>
            <a:endParaRPr lang="he-IL" b="1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2" name="Corona-320bit">
            <a:hlinkClick r:id="" action="ppaction://media"/>
            <a:extLst>
              <a:ext uri="{FF2B5EF4-FFF2-40B4-BE49-F238E27FC236}">
                <a16:creationId xmlns:a16="http://schemas.microsoft.com/office/drawing/2014/main" id="{572EC10D-2EED-4498-B25A-CE6EBD2E7F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2F5E4B-00A3-4D4D-AE17-DAF743A7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Data Flow</a:t>
            </a:r>
            <a:endParaRPr lang="he-IL" dirty="0">
              <a:solidFill>
                <a:srgbClr val="C00000"/>
              </a:solidFill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32B20B6-BBBB-438C-8572-C600FBAF1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99741" y="-1112014"/>
            <a:ext cx="4973511" cy="9934608"/>
          </a:xfr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74ACA09-6923-4433-ADB8-1C006C950A60}"/>
              </a:ext>
            </a:extLst>
          </p:cNvPr>
          <p:cNvSpPr txBox="1"/>
          <p:nvPr/>
        </p:nvSpPr>
        <p:spPr>
          <a:xfrm>
            <a:off x="4063526" y="2504931"/>
            <a:ext cx="163936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highlight>
                  <a:srgbClr val="C0C0C0"/>
                </a:highlight>
                <a:latin typeface="Bell MT" panose="02020503060305020303" pitchFamily="18" charset="0"/>
              </a:rPr>
              <a:t>Ciphertext</a:t>
            </a:r>
            <a:endParaRPr lang="he-IL" sz="2400" b="1" dirty="0">
              <a:solidFill>
                <a:schemeClr val="accent1">
                  <a:lumMod val="50000"/>
                </a:schemeClr>
              </a:solidFill>
              <a:highlight>
                <a:srgbClr val="C0C0C0"/>
              </a:highlight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33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266 0.21158 L -0.07174 0.02847 C -0.04023 -0.01203 0.0069 -0.03356 0.05664 -0.03356 C 0.11302 -0.03356 0.15807 -0.01203 0.18971 0.02847 L 0.34102 0.21158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77" y="-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4B9CF01-49E4-47FC-9A60-D78A606F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Hummingbird-2 running on Hardware</a:t>
            </a:r>
            <a:endParaRPr lang="he-IL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7" name="WhatsApp Video 2021-06-29 at 14.25.33">
            <a:hlinkClick r:id="" action="ppaction://media"/>
            <a:extLst>
              <a:ext uri="{FF2B5EF4-FFF2-40B4-BE49-F238E27FC236}">
                <a16:creationId xmlns:a16="http://schemas.microsoft.com/office/drawing/2014/main" id="{E477A7CA-FB4B-4BCB-A958-529D370E7C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0425" y="1825625"/>
            <a:ext cx="5392738" cy="4351338"/>
          </a:xfrm>
          <a:ln w="571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18457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181F71-01E9-4AE6-914A-A0C38CA2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We see that the result on the Hardware is equal to the result on Simulation</a:t>
            </a:r>
            <a:endParaRPr lang="he-IL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6" name="Picture 24">
            <a:extLst>
              <a:ext uri="{FF2B5EF4-FFF2-40B4-BE49-F238E27FC236}">
                <a16:creationId xmlns:a16="http://schemas.microsoft.com/office/drawing/2014/main" id="{94AC0A70-0770-43EF-93A0-582B0F8114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84" y="4572000"/>
            <a:ext cx="6063296" cy="192087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0F799A7-AA08-4B9D-BD15-DEB9F43E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584" y="1764824"/>
            <a:ext cx="6112701" cy="273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3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E2212D-159C-4D1C-97A2-2C0D526B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Thanks for Watching!</a:t>
            </a:r>
            <a:endParaRPr lang="he-IL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3FDB2D-702D-4E44-9FE4-CD6B83300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272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For more information:</a:t>
            </a:r>
          </a:p>
          <a:p>
            <a:pPr algn="l" rtl="0"/>
            <a:endParaRPr lang="en-US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  <a:p>
            <a:pPr marL="0" indent="0" algn="l" rtl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  <a:hlinkClick r:id="rId2"/>
              </a:rPr>
              <a:t>https://github.com/eliecudkowicz/Implementation-of-Hummingbird-Encryption-Algorithm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  <a:p>
            <a:pPr algn="l" rtl="0"/>
            <a:endParaRPr lang="en-US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  <a:p>
            <a:pPr marL="0" indent="0" algn="l" rtl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cudkowic@g.jct.ac.il</a:t>
            </a:r>
          </a:p>
          <a:p>
            <a:pPr marL="0" indent="0" algn="l" rtl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yunyan@g.jct.ac.il</a:t>
            </a:r>
          </a:p>
          <a:p>
            <a:pPr marL="0" indent="0" algn="l" rtl="0">
              <a:buNone/>
            </a:pPr>
            <a:endParaRPr lang="en-US" sz="1400" dirty="0"/>
          </a:p>
          <a:p>
            <a:pPr marL="0" indent="0" algn="l" rtl="0">
              <a:buNone/>
            </a:pPr>
            <a:r>
              <a:rPr lang="en-US" sz="1100" dirty="0"/>
              <a:t>Background music: Corona by Alexander </a:t>
            </a:r>
            <a:r>
              <a:rPr lang="en-US" sz="1100" dirty="0" err="1"/>
              <a:t>Nakarada</a:t>
            </a:r>
            <a:r>
              <a:rPr lang="en-US" sz="1100" dirty="0"/>
              <a:t> | https://www.serpentsoundstudios.com</a:t>
            </a:r>
          </a:p>
          <a:p>
            <a:pPr marL="0" indent="0" algn="l" rtl="0">
              <a:buNone/>
            </a:pPr>
            <a:r>
              <a:rPr lang="en-US" sz="1100" dirty="0"/>
              <a:t>Music promoted by https://www.chosic.com/</a:t>
            </a:r>
          </a:p>
          <a:p>
            <a:pPr marL="0" indent="0" algn="l" rtl="0">
              <a:buNone/>
            </a:pPr>
            <a:r>
              <a:rPr lang="en-US" sz="1100" dirty="0"/>
              <a:t>Attribution 4.0 International (CC BY 4.0)</a:t>
            </a:r>
          </a:p>
          <a:p>
            <a:pPr marL="0" indent="0" algn="l" rtl="0">
              <a:buNone/>
            </a:pPr>
            <a:r>
              <a:rPr lang="en-US" sz="1100" dirty="0"/>
              <a:t>https://creativecommons.org/licenses/by/4.0/</a:t>
            </a:r>
          </a:p>
          <a:p>
            <a:pPr marL="0" indent="0" algn="l" rt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0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A0DBBCE-8294-4C9E-9F69-9C2D45CC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88" y="1824297"/>
            <a:ext cx="3679952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4800" kern="12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Do you want to close you house?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B0A87CBC-5E84-4AFE-BFE5-B665E4F2D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78" y="1287385"/>
            <a:ext cx="6436548" cy="42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2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A0DBBCE-8294-4C9E-9F69-9C2D45CC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711669"/>
            <a:ext cx="3322317" cy="10826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kern="12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Your car?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UV car driving at sunset">
            <a:extLst>
              <a:ext uri="{FF2B5EF4-FFF2-40B4-BE49-F238E27FC236}">
                <a16:creationId xmlns:a16="http://schemas.microsoft.com/office/drawing/2014/main" id="{2D608048-CEE4-4357-83A3-432C7E1BD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8" r="27916" b="-1"/>
          <a:stretch/>
        </p:blipFill>
        <p:spPr>
          <a:xfrm>
            <a:off x="5765388" y="566916"/>
            <a:ext cx="5595127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D8F39E-4425-417D-92B0-BB57D8E8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697" y="2806963"/>
            <a:ext cx="4087306" cy="12440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Your vault?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CB35540A-F3CD-47C3-9C40-AD8FCA8EB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" r="2926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810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D8F39E-4425-417D-92B0-BB57D8E8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697" y="2806963"/>
            <a:ext cx="4087306" cy="12440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rtl="0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But you don’t want to be carrying a lot of keys?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תמונה 3" descr="תמונה שמכילה מפתח&#10;&#10;התיאור נוצר באופן אוטומטי">
            <a:extLst>
              <a:ext uri="{FF2B5EF4-FFF2-40B4-BE49-F238E27FC236}">
                <a16:creationId xmlns:a16="http://schemas.microsoft.com/office/drawing/2014/main" id="{D14D5791-5E32-4FFC-9963-B2B91026D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955321"/>
            <a:ext cx="4817427" cy="43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2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BA909E8-1B87-4C39-B24F-8B296898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639" y="1444658"/>
            <a:ext cx="4726915" cy="3968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We got the solution!</a:t>
            </a:r>
            <a:br>
              <a:rPr lang="en-US" sz="26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</a:br>
            <a:br>
              <a:rPr lang="en-US" sz="26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</a:br>
            <a:br>
              <a:rPr lang="en-US" sz="26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</a:br>
            <a:br>
              <a:rPr lang="en-US" sz="26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</a:b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Use only one digital key encrypted with the lightweight Hummingbird-2 Algorithm</a:t>
            </a:r>
            <a:endParaRPr lang="en-US" sz="2600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FCE32D5F-818F-473D-B2E3-8EC36E07A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4404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0FB51F-7547-4987-8C63-A9BFA736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rtl="0"/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We implemented the Hummingbird-2 Encryption Algorithm on FPGA using: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8762777-D90E-4D04-BBA2-9B453C6EB3CE}"/>
              </a:ext>
            </a:extLst>
          </p:cNvPr>
          <p:cNvSpPr txBox="1"/>
          <p:nvPr/>
        </p:nvSpPr>
        <p:spPr>
          <a:xfrm>
            <a:off x="805543" y="2871982"/>
            <a:ext cx="5272888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Basys3 Board based on Artix7 FPGA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Arduino Nano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Atmega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 328P</a:t>
            </a:r>
          </a:p>
        </p:txBody>
      </p:sp>
      <p:sp>
        <p:nvSpPr>
          <p:cNvPr id="12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CPU with binary numbers and blueprint">
            <a:extLst>
              <a:ext uri="{FF2B5EF4-FFF2-40B4-BE49-F238E27FC236}">
                <a16:creationId xmlns:a16="http://schemas.microsoft.com/office/drawing/2014/main" id="{CFAD0895-87FF-4B6C-9B83-3F28CE18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9" r="22610" b="1"/>
          <a:stretch/>
        </p:blipFill>
        <p:spPr>
          <a:xfrm>
            <a:off x="689331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576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3">
            <a:extLst>
              <a:ext uri="{FF2B5EF4-FFF2-40B4-BE49-F238E27FC236}">
                <a16:creationId xmlns:a16="http://schemas.microsoft.com/office/drawing/2014/main" id="{9BF3A19F-9C08-4C5E-B58C-B1A31A3FE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638716"/>
              </p:ext>
            </p:extLst>
          </p:nvPr>
        </p:nvGraphicFramePr>
        <p:xfrm>
          <a:off x="929640" y="1767047"/>
          <a:ext cx="10515600" cy="2266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מציין מיקום תוכן 3">
            <a:extLst>
              <a:ext uri="{FF2B5EF4-FFF2-40B4-BE49-F238E27FC236}">
                <a16:creationId xmlns:a16="http://schemas.microsoft.com/office/drawing/2014/main" id="{AE1024DD-2D06-476D-BBE6-FD6B27F024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9937558"/>
              </p:ext>
            </p:extLst>
          </p:nvPr>
        </p:nvGraphicFramePr>
        <p:xfrm>
          <a:off x="929640" y="4668520"/>
          <a:ext cx="10515600" cy="2189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240F9ECD-179C-4ED9-9992-375DCF2E825B}"/>
              </a:ext>
            </a:extLst>
          </p:cNvPr>
          <p:cNvGrpSpPr/>
          <p:nvPr/>
        </p:nvGrpSpPr>
        <p:grpSpPr>
          <a:xfrm rot="16200000">
            <a:off x="9940746" y="3995193"/>
            <a:ext cx="565701" cy="693775"/>
            <a:chOff x="7273353" y="709790"/>
            <a:chExt cx="565701" cy="760203"/>
          </a:xfrm>
          <a:solidFill>
            <a:schemeClr val="accent1">
              <a:lumMod val="75000"/>
            </a:schemeClr>
          </a:solidFill>
        </p:grpSpPr>
        <p:sp>
          <p:nvSpPr>
            <p:cNvPr id="7" name="חץ: ימינה 6">
              <a:extLst>
                <a:ext uri="{FF2B5EF4-FFF2-40B4-BE49-F238E27FC236}">
                  <a16:creationId xmlns:a16="http://schemas.microsoft.com/office/drawing/2014/main" id="{2CD5B851-175D-46F4-9007-FF537AA983BA}"/>
                </a:ext>
              </a:extLst>
            </p:cNvPr>
            <p:cNvSpPr/>
            <p:nvPr/>
          </p:nvSpPr>
          <p:spPr>
            <a:xfrm rot="10829425">
              <a:off x="7273353" y="709790"/>
              <a:ext cx="565701" cy="76020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חץ: ימינה 4">
              <a:extLst>
                <a:ext uri="{FF2B5EF4-FFF2-40B4-BE49-F238E27FC236}">
                  <a16:creationId xmlns:a16="http://schemas.microsoft.com/office/drawing/2014/main" id="{A97643E3-44E2-45AC-A24E-F8A734562FE2}"/>
                </a:ext>
              </a:extLst>
            </p:cNvPr>
            <p:cNvSpPr txBox="1"/>
            <p:nvPr/>
          </p:nvSpPr>
          <p:spPr>
            <a:xfrm rot="21629425">
              <a:off x="7443060" y="862557"/>
              <a:ext cx="395991" cy="4561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511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he-IL" sz="3400" kern="1200"/>
            </a:p>
          </p:txBody>
        </p:sp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DDAB5B46-8AB2-40D9-B62E-530B9111D6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71531" y="256216"/>
            <a:ext cx="2282269" cy="1434472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3665CD13-B2DD-4D95-91C9-7F285A9CBB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330" y="391478"/>
            <a:ext cx="1434472" cy="143447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3C7901B6-8B4D-4A0A-B42C-819F381C58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63" y="142081"/>
            <a:ext cx="2334410" cy="16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9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2F5E4B-00A3-4D4D-AE17-DAF743A7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542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ell MT" panose="02020503060305020303" pitchFamily="18" charset="0"/>
              </a:rPr>
              <a:t>Data Flow</a:t>
            </a:r>
            <a:endParaRPr lang="he-IL" b="1" dirty="0">
              <a:solidFill>
                <a:schemeClr val="accent1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D32B20B6-BBBB-438C-8572-C600FBAF1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41522" y="-961184"/>
            <a:ext cx="4973511" cy="9934608"/>
          </a:xfr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74ACA09-6923-4433-ADB8-1C006C950A60}"/>
              </a:ext>
            </a:extLst>
          </p:cNvPr>
          <p:cNvSpPr txBox="1"/>
          <p:nvPr/>
        </p:nvSpPr>
        <p:spPr>
          <a:xfrm>
            <a:off x="2988297" y="2905780"/>
            <a:ext cx="361046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highlight>
                  <a:srgbClr val="C0C0C0"/>
                </a:highlight>
                <a:latin typeface="Bell MT" panose="02020503060305020303" pitchFamily="18" charset="0"/>
              </a:rPr>
              <a:t>Plaintext + Key + IV</a:t>
            </a:r>
            <a:endParaRPr lang="he-IL" sz="2800" b="1" dirty="0">
              <a:solidFill>
                <a:schemeClr val="accent1">
                  <a:lumMod val="50000"/>
                </a:schemeClr>
              </a:solidFill>
              <a:highlight>
                <a:srgbClr val="C0C0C0"/>
              </a:highlight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4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55 0.18564 L -0.07253 -0.03125 C -0.04362 -0.07732 -0.00039 -0.10162 0.04505 -0.10162 C 0.09661 -0.10162 0.13789 -0.07732 0.16654 -0.03125 L 0.30521 0.18564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1" y="-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theme/theme1.xml><?xml version="1.0" encoding="utf-8"?>
<a:theme xmlns:a="http://schemas.openxmlformats.org/drawingml/2006/main" name="Office Them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267</Words>
  <Application>Microsoft Office PowerPoint</Application>
  <PresentationFormat>מסך רחב</PresentationFormat>
  <Paragraphs>46</Paragraphs>
  <Slides>13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20" baseType="lpstr">
      <vt:lpstr>Arial</vt:lpstr>
      <vt:lpstr>Bell MT</vt:lpstr>
      <vt:lpstr>Calibri</vt:lpstr>
      <vt:lpstr>Calibri Light</vt:lpstr>
      <vt:lpstr>Castellar</vt:lpstr>
      <vt:lpstr>Tw Cen MT</vt:lpstr>
      <vt:lpstr>Office Theme</vt:lpstr>
      <vt:lpstr>מצגת של PowerPoint‏</vt:lpstr>
      <vt:lpstr>Do you want to close you house?</vt:lpstr>
      <vt:lpstr>Your car?</vt:lpstr>
      <vt:lpstr>Your vault?</vt:lpstr>
      <vt:lpstr>But you don’t want to be carrying a lot of keys?</vt:lpstr>
      <vt:lpstr>We got the solution!    Use only one digital key encrypted with the lightweight Hummingbird-2 Algorithm</vt:lpstr>
      <vt:lpstr>We implemented the Hummingbird-2 Encryption Algorithm on FPGA using: </vt:lpstr>
      <vt:lpstr>מצגת של PowerPoint‏</vt:lpstr>
      <vt:lpstr>Data Flow</vt:lpstr>
      <vt:lpstr>Data Flow</vt:lpstr>
      <vt:lpstr>Hummingbird-2 running on Hardware</vt:lpstr>
      <vt:lpstr>We see that the result on the Hardware is equal to the result on Simulation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אלי צודקוביץ</dc:creator>
  <cp:lastModifiedBy>אלי צודקוביץ</cp:lastModifiedBy>
  <cp:revision>33</cp:revision>
  <dcterms:created xsi:type="dcterms:W3CDTF">2021-06-29T07:38:05Z</dcterms:created>
  <dcterms:modified xsi:type="dcterms:W3CDTF">2021-06-29T12:10:24Z</dcterms:modified>
</cp:coreProperties>
</file>